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5" r:id="rId3"/>
    <p:sldId id="263" r:id="rId4"/>
    <p:sldId id="257" r:id="rId5"/>
    <p:sldId id="264" r:id="rId6"/>
    <p:sldId id="256" r:id="rId7"/>
    <p:sldId id="259" r:id="rId8"/>
    <p:sldId id="260" r:id="rId9"/>
    <p:sldId id="261" r:id="rId10"/>
    <p:sldId id="262"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4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092AA-BBCE-4951-8EBE-72225B42E46D}" type="datetimeFigureOut">
              <a:rPr lang="en-US" smtClean="0"/>
              <a:t>9/5/2018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5996C-6A8D-4E87-9AB0-D6DA70CAA614}" type="slidenum">
              <a:rPr lang="en-US" smtClean="0"/>
              <a:t>‹#›</a:t>
            </a:fld>
            <a:endParaRPr lang="en-US"/>
          </a:p>
        </p:txBody>
      </p:sp>
    </p:spTree>
    <p:extLst>
      <p:ext uri="{BB962C8B-B14F-4D97-AF65-F5344CB8AC3E}">
        <p14:creationId xmlns:p14="http://schemas.microsoft.com/office/powerpoint/2010/main" val="259269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5D35BF-FB96-4912-86B3-120186975773}"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159586863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1A1512-D4FB-4F6B-BBBE-418D9FC105BC}"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187179084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B6615-0F32-43F9-9BFD-56D8EB7B0D83}"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191744685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D1F02-C041-4C55-A9C6-D177CE2BC50B}"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218669307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9DC16-4EB0-4462-8EE7-180689C31F89}"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85597377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8A56C4-4DE9-4047-8C39-A05B273D1004}"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319234659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8EB49F-D048-407C-86A6-2487648B32BC}" type="datetime1">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316908291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8923B5-04FB-49B9-AC74-A6415F9BB37F}" type="datetime1">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308951676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9FD0F-904E-469C-BCEC-DED5F5ECC9E3}" type="datetime1">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223047932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9770A-53D9-401B-B436-67E38C8558C2}"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392416012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A605E-376F-43CA-8FFB-054F52F0CDE1}"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5121-F867-4005-BDDA-5443F28459FE}" type="slidenum">
              <a:rPr lang="en-US" smtClean="0"/>
              <a:t>‹#›</a:t>
            </a:fld>
            <a:endParaRPr lang="en-US"/>
          </a:p>
        </p:txBody>
      </p:sp>
    </p:spTree>
    <p:extLst>
      <p:ext uri="{BB962C8B-B14F-4D97-AF65-F5344CB8AC3E}">
        <p14:creationId xmlns:p14="http://schemas.microsoft.com/office/powerpoint/2010/main" val="311694421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A6BBF-3536-4167-A87F-CFF1763DFFAC}" type="datetime1">
              <a:rPr lang="en-US" smtClean="0"/>
              <a:t>9/5/2018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B5121-F867-4005-BDDA-5443F28459FE}" type="slidenum">
              <a:rPr lang="en-US" smtClean="0"/>
              <a:t>‹#›</a:t>
            </a:fld>
            <a:endParaRPr lang="en-US"/>
          </a:p>
        </p:txBody>
      </p:sp>
    </p:spTree>
    <p:extLst>
      <p:ext uri="{BB962C8B-B14F-4D97-AF65-F5344CB8AC3E}">
        <p14:creationId xmlns:p14="http://schemas.microsoft.com/office/powerpoint/2010/main" val="390885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5FB5121-F867-4005-BDDA-5443F28459FE}" type="slidenum">
              <a:rPr lang="en-US" smtClean="0"/>
              <a:t>1</a:t>
            </a:fld>
            <a:endParaRPr lang="en-US"/>
          </a:p>
        </p:txBody>
      </p:sp>
      <p:sp>
        <p:nvSpPr>
          <p:cNvPr id="4" name="Title 3"/>
          <p:cNvSpPr>
            <a:spLocks noGrp="1"/>
          </p:cNvSpPr>
          <p:nvPr>
            <p:ph type="ctrTitle" idx="4294967295"/>
          </p:nvPr>
        </p:nvSpPr>
        <p:spPr>
          <a:xfrm>
            <a:off x="911424" y="1736812"/>
            <a:ext cx="6120680" cy="1872208"/>
          </a:xfrm>
        </p:spPr>
        <p:txBody>
          <a:bodyPr>
            <a:normAutofit fontScale="90000"/>
          </a:bodyPr>
          <a:lstStyle/>
          <a:p>
            <a:r>
              <a:rPr lang="en-US" sz="5300" dirty="0"/>
              <a:t>Robotics</a:t>
            </a:r>
            <a:br>
              <a:rPr lang="en-US" dirty="0"/>
            </a:br>
            <a:r>
              <a:rPr lang="en-US" dirty="0">
                <a:solidFill>
                  <a:srgbClr val="0070C0"/>
                </a:solidFill>
              </a:rPr>
              <a:t>Converting Ideas into Real Hardware - QUICKLY</a:t>
            </a:r>
            <a:endParaRPr lang="en-US" sz="4000" dirty="0">
              <a:solidFill>
                <a:srgbClr val="0070C0"/>
              </a:solidFill>
            </a:endParaRPr>
          </a:p>
        </p:txBody>
      </p:sp>
      <p:sp>
        <p:nvSpPr>
          <p:cNvPr id="7" name="TextBox 6">
            <a:extLst>
              <a:ext uri="{FF2B5EF4-FFF2-40B4-BE49-F238E27FC236}">
                <a16:creationId xmlns:a16="http://schemas.microsoft.com/office/drawing/2014/main" id="{D0DD1B64-1F3F-4045-8BBE-1D255EB6B54B}"/>
              </a:ext>
            </a:extLst>
          </p:cNvPr>
          <p:cNvSpPr txBox="1"/>
          <p:nvPr/>
        </p:nvSpPr>
        <p:spPr>
          <a:xfrm>
            <a:off x="2351584" y="4329100"/>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8" name="Picture 2">
            <a:extLst>
              <a:ext uri="{FF2B5EF4-FFF2-40B4-BE49-F238E27FC236}">
                <a16:creationId xmlns:a16="http://schemas.microsoft.com/office/drawing/2014/main" id="{A9B3F674-F70C-41F4-866E-A4D1557CF6E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356140" y="2024844"/>
            <a:ext cx="4035478" cy="3026608"/>
          </a:xfrm>
          <a:prstGeom prst="rect">
            <a:avLst/>
          </a:prstGeom>
          <a:noFill/>
          <a:ln w="9525">
            <a:noFill/>
            <a:miter lim="800000"/>
            <a:headEnd/>
            <a:tailEnd/>
          </a:ln>
          <a:effectLst/>
        </p:spPr>
      </p:pic>
    </p:spTree>
    <p:extLst>
      <p:ext uri="{BB962C8B-B14F-4D97-AF65-F5344CB8AC3E}">
        <p14:creationId xmlns:p14="http://schemas.microsoft.com/office/powerpoint/2010/main" val="576580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636"/>
            <a:ext cx="8229600" cy="670086"/>
          </a:xfrm>
        </p:spPr>
        <p:txBody>
          <a:bodyPr>
            <a:normAutofit/>
          </a:bodyPr>
          <a:lstStyle/>
          <a:p>
            <a:r>
              <a:rPr lang="en-US" sz="3600" dirty="0">
                <a:solidFill>
                  <a:srgbClr val="FF0000"/>
                </a:solidFill>
              </a:rPr>
              <a:t>Key Points to Remember</a:t>
            </a:r>
          </a:p>
        </p:txBody>
      </p:sp>
      <p:sp>
        <p:nvSpPr>
          <p:cNvPr id="3" name="Content Placeholder 2"/>
          <p:cNvSpPr>
            <a:spLocks noGrp="1"/>
          </p:cNvSpPr>
          <p:nvPr>
            <p:ph idx="1"/>
          </p:nvPr>
        </p:nvSpPr>
        <p:spPr>
          <a:xfrm>
            <a:off x="1189624" y="1113216"/>
            <a:ext cx="9721080" cy="2423796"/>
          </a:xfrm>
        </p:spPr>
        <p:txBody>
          <a:bodyPr>
            <a:normAutofit lnSpcReduction="10000"/>
          </a:bodyPr>
          <a:lstStyle/>
          <a:p>
            <a:r>
              <a:rPr lang="en-US" sz="2800" dirty="0"/>
              <a:t>Prototype parts don’t have to look good, they just need to prove the idea is functional</a:t>
            </a:r>
          </a:p>
          <a:p>
            <a:pPr lvl="1"/>
            <a:r>
              <a:rPr lang="en-US" sz="2400" dirty="0"/>
              <a:t>Mock-up and Prototype parts only need to last long enough to test the idea – they don’t need to survive the rigors of competition</a:t>
            </a:r>
          </a:p>
          <a:p>
            <a:pPr lvl="1"/>
            <a:r>
              <a:rPr lang="en-US" sz="2400" dirty="0"/>
              <a:t>Keep in mind that some prototype parts may need to be machined, but do this as little as possible to save time…</a:t>
            </a:r>
          </a:p>
        </p:txBody>
      </p:sp>
      <p:sp>
        <p:nvSpPr>
          <p:cNvPr id="4" name="Slide Number Placeholder 3"/>
          <p:cNvSpPr>
            <a:spLocks noGrp="1"/>
          </p:cNvSpPr>
          <p:nvPr>
            <p:ph type="sldNum" sz="quarter" idx="12"/>
          </p:nvPr>
        </p:nvSpPr>
        <p:spPr/>
        <p:txBody>
          <a:bodyPr/>
          <a:lstStyle/>
          <a:p>
            <a:fld id="{55FB5121-F867-4005-BDDA-5443F28459FE}" type="slidenum">
              <a:rPr lang="en-US" smtClean="0"/>
              <a:t>10</a:t>
            </a:fld>
            <a:endParaRPr lang="en-US"/>
          </a:p>
        </p:txBody>
      </p:sp>
      <p:sp>
        <p:nvSpPr>
          <p:cNvPr id="5" name="Content Placeholder 2"/>
          <p:cNvSpPr txBox="1">
            <a:spLocks/>
          </p:cNvSpPr>
          <p:nvPr/>
        </p:nvSpPr>
        <p:spPr>
          <a:xfrm>
            <a:off x="1235460" y="3897053"/>
            <a:ext cx="9721080" cy="158417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000" dirty="0"/>
              <a:t>If you are made responsible for a task, you need to complete the task – ON TIME!</a:t>
            </a:r>
          </a:p>
          <a:p>
            <a:pPr lvl="1"/>
            <a:r>
              <a:rPr lang="en-US" sz="2600" dirty="0"/>
              <a:t>No walking away if you get stumped…</a:t>
            </a:r>
          </a:p>
          <a:p>
            <a:pPr lvl="1"/>
            <a:r>
              <a:rPr lang="en-US" sz="2600" dirty="0"/>
              <a:t>Your failure will end up being the team’s failure!</a:t>
            </a:r>
          </a:p>
        </p:txBody>
      </p:sp>
    </p:spTree>
    <p:extLst>
      <p:ext uri="{BB962C8B-B14F-4D97-AF65-F5344CB8AC3E}">
        <p14:creationId xmlns:p14="http://schemas.microsoft.com/office/powerpoint/2010/main" val="26737677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862D21-2129-498F-B2CC-BE8D43B63EB5}"/>
              </a:ext>
            </a:extLst>
          </p:cNvPr>
          <p:cNvSpPr>
            <a:spLocks noGrp="1"/>
          </p:cNvSpPr>
          <p:nvPr>
            <p:ph type="sldNum" sz="quarter" idx="12"/>
          </p:nvPr>
        </p:nvSpPr>
        <p:spPr/>
        <p:txBody>
          <a:bodyPr/>
          <a:lstStyle/>
          <a:p>
            <a:fld id="{55FB5121-F867-4005-BDDA-5443F28459FE}" type="slidenum">
              <a:rPr lang="en-US" smtClean="0"/>
              <a:t>11</a:t>
            </a:fld>
            <a:endParaRPr lang="en-US"/>
          </a:p>
        </p:txBody>
      </p:sp>
      <p:sp>
        <p:nvSpPr>
          <p:cNvPr id="5" name="TextBox 4">
            <a:extLst>
              <a:ext uri="{FF2B5EF4-FFF2-40B4-BE49-F238E27FC236}">
                <a16:creationId xmlns:a16="http://schemas.microsoft.com/office/drawing/2014/main" id="{696AACCF-B2DF-4E37-AA2B-BCB8E7BD3168}"/>
              </a:ext>
            </a:extLst>
          </p:cNvPr>
          <p:cNvSpPr txBox="1"/>
          <p:nvPr/>
        </p:nvSpPr>
        <p:spPr>
          <a:xfrm>
            <a:off x="2279576" y="2816932"/>
            <a:ext cx="5652628" cy="1015663"/>
          </a:xfrm>
          <a:prstGeom prst="rect">
            <a:avLst/>
          </a:prstGeom>
          <a:noFill/>
        </p:spPr>
        <p:txBody>
          <a:bodyPr wrap="square" rtlCol="0">
            <a:spAutoFit/>
          </a:bodyPr>
          <a:lstStyle/>
          <a:p>
            <a:r>
              <a:rPr lang="en-US" sz="6000" dirty="0"/>
              <a:t>QUESTIONS?</a:t>
            </a:r>
          </a:p>
        </p:txBody>
      </p:sp>
      <p:pic>
        <p:nvPicPr>
          <p:cNvPr id="6" name="Picture 5">
            <a:extLst>
              <a:ext uri="{FF2B5EF4-FFF2-40B4-BE49-F238E27FC236}">
                <a16:creationId xmlns:a16="http://schemas.microsoft.com/office/drawing/2014/main" id="{135460B6-BE78-41E6-AA96-D772ECB360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583" y="1596375"/>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007551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74156B-F485-4FA4-A0B9-42A3646A4846}"/>
              </a:ext>
            </a:extLst>
          </p:cNvPr>
          <p:cNvSpPr>
            <a:spLocks noGrp="1"/>
          </p:cNvSpPr>
          <p:nvPr>
            <p:ph type="sldNum" sz="quarter" idx="12"/>
          </p:nvPr>
        </p:nvSpPr>
        <p:spPr/>
        <p:txBody>
          <a:bodyPr/>
          <a:lstStyle/>
          <a:p>
            <a:fld id="{55FB5121-F867-4005-BDDA-5443F28459FE}" type="slidenum">
              <a:rPr lang="en-US" smtClean="0"/>
              <a:t>2</a:t>
            </a:fld>
            <a:endParaRPr lang="en-US"/>
          </a:p>
        </p:txBody>
      </p:sp>
      <p:sp>
        <p:nvSpPr>
          <p:cNvPr id="3" name="TextBox 2">
            <a:extLst>
              <a:ext uri="{FF2B5EF4-FFF2-40B4-BE49-F238E27FC236}">
                <a16:creationId xmlns:a16="http://schemas.microsoft.com/office/drawing/2014/main" id="{692BEE61-05A7-4982-9DBE-91258DACDF24}"/>
              </a:ext>
            </a:extLst>
          </p:cNvPr>
          <p:cNvSpPr txBox="1"/>
          <p:nvPr/>
        </p:nvSpPr>
        <p:spPr>
          <a:xfrm>
            <a:off x="1073442" y="872716"/>
            <a:ext cx="9811090" cy="1200329"/>
          </a:xfrm>
          <a:prstGeom prst="rect">
            <a:avLst/>
          </a:prstGeom>
          <a:noFill/>
        </p:spPr>
        <p:txBody>
          <a:bodyPr wrap="square" rtlCol="0">
            <a:spAutoFit/>
          </a:bodyPr>
          <a:lstStyle/>
          <a:p>
            <a:r>
              <a:rPr lang="en-US" sz="2400" dirty="0"/>
              <a:t>The purpose of this lesson is to outline a process (not necessarily the only process) that can be used to move a raw idea to real hardware in the shortest possible time period.</a:t>
            </a:r>
            <a:endParaRPr lang="en-US" dirty="0"/>
          </a:p>
        </p:txBody>
      </p:sp>
      <p:sp>
        <p:nvSpPr>
          <p:cNvPr id="4" name="TextBox 3">
            <a:extLst>
              <a:ext uri="{FF2B5EF4-FFF2-40B4-BE49-F238E27FC236}">
                <a16:creationId xmlns:a16="http://schemas.microsoft.com/office/drawing/2014/main" id="{0C06412A-E6A0-4F94-B7A5-775C7C323EF1}"/>
              </a:ext>
            </a:extLst>
          </p:cNvPr>
          <p:cNvSpPr txBox="1"/>
          <p:nvPr/>
        </p:nvSpPr>
        <p:spPr>
          <a:xfrm>
            <a:off x="1080909" y="2384884"/>
            <a:ext cx="9803623" cy="1938992"/>
          </a:xfrm>
          <a:prstGeom prst="rect">
            <a:avLst/>
          </a:prstGeom>
          <a:noFill/>
        </p:spPr>
        <p:txBody>
          <a:bodyPr wrap="square" rtlCol="0">
            <a:spAutoFit/>
          </a:bodyPr>
          <a:lstStyle/>
          <a:p>
            <a:r>
              <a:rPr lang="en-US" sz="2400" dirty="0"/>
              <a:t>Design competitions must be completed within a finite amount of time.  It is common for teams to spend too much time thinking of ideas…  It is also common for teams to waste time pursuing ideas that have little chance of working out.  Ideas need to be tested QUICKLY, and discarded early on in the development process if they don’t appear to be feasible.</a:t>
            </a:r>
            <a:endParaRPr lang="en-US" dirty="0"/>
          </a:p>
        </p:txBody>
      </p:sp>
      <p:sp>
        <p:nvSpPr>
          <p:cNvPr id="5" name="TextBox 4">
            <a:extLst>
              <a:ext uri="{FF2B5EF4-FFF2-40B4-BE49-F238E27FC236}">
                <a16:creationId xmlns:a16="http://schemas.microsoft.com/office/drawing/2014/main" id="{63674F81-8707-4566-87F5-66E150EFE044}"/>
              </a:ext>
            </a:extLst>
          </p:cNvPr>
          <p:cNvSpPr txBox="1"/>
          <p:nvPr/>
        </p:nvSpPr>
        <p:spPr>
          <a:xfrm>
            <a:off x="1073442" y="4589527"/>
            <a:ext cx="9803623" cy="1200329"/>
          </a:xfrm>
          <a:prstGeom prst="rect">
            <a:avLst/>
          </a:prstGeom>
          <a:noFill/>
        </p:spPr>
        <p:txBody>
          <a:bodyPr wrap="square" rtlCol="0">
            <a:spAutoFit/>
          </a:bodyPr>
          <a:lstStyle/>
          <a:p>
            <a:r>
              <a:rPr lang="en-US" sz="2400" b="1" dirty="0"/>
              <a:t>KEY POINT:  </a:t>
            </a:r>
            <a:r>
              <a:rPr lang="en-US" sz="2400" dirty="0"/>
              <a:t>When testing an idea, don’t waste time building fancy, complex, metallic parts unless absolutely necessary – this will waste too much time.  Use materials that are easy to work with…</a:t>
            </a:r>
            <a:endParaRPr lang="en-US" dirty="0"/>
          </a:p>
        </p:txBody>
      </p:sp>
    </p:spTree>
    <p:extLst>
      <p:ext uri="{BB962C8B-B14F-4D97-AF65-F5344CB8AC3E}">
        <p14:creationId xmlns:p14="http://schemas.microsoft.com/office/powerpoint/2010/main" val="31957969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EBEA-D59B-498D-BA8C-B012453599F0}"/>
              </a:ext>
            </a:extLst>
          </p:cNvPr>
          <p:cNvSpPr>
            <a:spLocks noGrp="1"/>
          </p:cNvSpPr>
          <p:nvPr>
            <p:ph type="sldNum" sz="quarter" idx="12"/>
          </p:nvPr>
        </p:nvSpPr>
        <p:spPr/>
        <p:txBody>
          <a:bodyPr/>
          <a:lstStyle/>
          <a:p>
            <a:fld id="{55FB5121-F867-4005-BDDA-5443F28459FE}" type="slidenum">
              <a:rPr lang="en-US" smtClean="0"/>
              <a:t>3</a:t>
            </a:fld>
            <a:endParaRPr lang="en-US"/>
          </a:p>
        </p:txBody>
      </p:sp>
      <p:sp>
        <p:nvSpPr>
          <p:cNvPr id="3" name="TextBox 2">
            <a:extLst>
              <a:ext uri="{FF2B5EF4-FFF2-40B4-BE49-F238E27FC236}">
                <a16:creationId xmlns:a16="http://schemas.microsoft.com/office/drawing/2014/main" id="{D0D04A0F-C66A-422F-930E-BCE83C33F04D}"/>
              </a:ext>
            </a:extLst>
          </p:cNvPr>
          <p:cNvSpPr txBox="1"/>
          <p:nvPr/>
        </p:nvSpPr>
        <p:spPr>
          <a:xfrm>
            <a:off x="1027800" y="260648"/>
            <a:ext cx="9361040" cy="584775"/>
          </a:xfrm>
          <a:prstGeom prst="rect">
            <a:avLst/>
          </a:prstGeom>
          <a:noFill/>
        </p:spPr>
        <p:txBody>
          <a:bodyPr wrap="square" rtlCol="0">
            <a:spAutoFit/>
          </a:bodyPr>
          <a:lstStyle/>
          <a:p>
            <a:pPr algn="ctr"/>
            <a:r>
              <a:rPr lang="en-US" sz="3200" dirty="0"/>
              <a:t>Moving an IDEA to REALITY - Swiftly</a:t>
            </a:r>
          </a:p>
        </p:txBody>
      </p:sp>
      <p:sp>
        <p:nvSpPr>
          <p:cNvPr id="4" name="TextBox 3">
            <a:extLst>
              <a:ext uri="{FF2B5EF4-FFF2-40B4-BE49-F238E27FC236}">
                <a16:creationId xmlns:a16="http://schemas.microsoft.com/office/drawing/2014/main" id="{179193B7-3DFE-4816-94C4-AC8C8BA68D28}"/>
              </a:ext>
            </a:extLst>
          </p:cNvPr>
          <p:cNvSpPr txBox="1"/>
          <p:nvPr/>
        </p:nvSpPr>
        <p:spPr>
          <a:xfrm>
            <a:off x="767408" y="1088740"/>
            <a:ext cx="10045116" cy="1200329"/>
          </a:xfrm>
          <a:prstGeom prst="rect">
            <a:avLst/>
          </a:prstGeom>
          <a:noFill/>
        </p:spPr>
        <p:txBody>
          <a:bodyPr wrap="square" rtlCol="0">
            <a:spAutoFit/>
          </a:bodyPr>
          <a:lstStyle/>
          <a:p>
            <a:pPr marL="339725" indent="-339725"/>
            <a:r>
              <a:rPr lang="en-US" sz="2400" dirty="0"/>
              <a:t>1.  Develop a list of possible ideas by conducting BRAIN STORMING sessions.  There will likely be several possible solutions to any given problem.  The trick is to find the most feasible idea in the shortest amount of time…  </a:t>
            </a:r>
          </a:p>
        </p:txBody>
      </p:sp>
      <p:sp>
        <p:nvSpPr>
          <p:cNvPr id="5" name="TextBox 4">
            <a:extLst>
              <a:ext uri="{FF2B5EF4-FFF2-40B4-BE49-F238E27FC236}">
                <a16:creationId xmlns:a16="http://schemas.microsoft.com/office/drawing/2014/main" id="{2DE539EF-FB11-4230-85AD-C21FF7C4A57A}"/>
              </a:ext>
            </a:extLst>
          </p:cNvPr>
          <p:cNvSpPr txBox="1"/>
          <p:nvPr/>
        </p:nvSpPr>
        <p:spPr>
          <a:xfrm>
            <a:off x="767408" y="2368581"/>
            <a:ext cx="10045116" cy="830997"/>
          </a:xfrm>
          <a:prstGeom prst="rect">
            <a:avLst/>
          </a:prstGeom>
          <a:noFill/>
        </p:spPr>
        <p:txBody>
          <a:bodyPr wrap="square" rtlCol="0">
            <a:spAutoFit/>
          </a:bodyPr>
          <a:lstStyle/>
          <a:p>
            <a:pPr marL="398463" indent="-398463"/>
            <a:r>
              <a:rPr lang="en-US" sz="2400" dirty="0"/>
              <a:t>2.  Spend a few design sessions trying to develop “Mock-ups” to get a better understanding of how complex that particular solution might be. </a:t>
            </a:r>
          </a:p>
        </p:txBody>
      </p:sp>
      <p:sp>
        <p:nvSpPr>
          <p:cNvPr id="6" name="TextBox 5">
            <a:extLst>
              <a:ext uri="{FF2B5EF4-FFF2-40B4-BE49-F238E27FC236}">
                <a16:creationId xmlns:a16="http://schemas.microsoft.com/office/drawing/2014/main" id="{5B99CA51-053A-4AA5-B82A-9AED05282AAA}"/>
              </a:ext>
            </a:extLst>
          </p:cNvPr>
          <p:cNvSpPr txBox="1"/>
          <p:nvPr/>
        </p:nvSpPr>
        <p:spPr>
          <a:xfrm>
            <a:off x="774855" y="3320988"/>
            <a:ext cx="10045116" cy="830997"/>
          </a:xfrm>
          <a:prstGeom prst="rect">
            <a:avLst/>
          </a:prstGeom>
          <a:noFill/>
        </p:spPr>
        <p:txBody>
          <a:bodyPr wrap="square" rtlCol="0">
            <a:spAutoFit/>
          </a:bodyPr>
          <a:lstStyle/>
          <a:p>
            <a:pPr marL="398463" indent="-398463"/>
            <a:r>
              <a:rPr lang="en-US" sz="2400" dirty="0"/>
              <a:t>3.  Drop any ideas that could not be demonstrated by a Mock-up.  This is an indication that the idea may not be feasible or may be too complex.</a:t>
            </a:r>
          </a:p>
        </p:txBody>
      </p:sp>
      <p:sp>
        <p:nvSpPr>
          <p:cNvPr id="7" name="TextBox 6">
            <a:extLst>
              <a:ext uri="{FF2B5EF4-FFF2-40B4-BE49-F238E27FC236}">
                <a16:creationId xmlns:a16="http://schemas.microsoft.com/office/drawing/2014/main" id="{6B6D33D5-DF93-4E71-8B14-82E5CAF84F0C}"/>
              </a:ext>
            </a:extLst>
          </p:cNvPr>
          <p:cNvSpPr txBox="1"/>
          <p:nvPr/>
        </p:nvSpPr>
        <p:spPr>
          <a:xfrm>
            <a:off x="774855" y="4329100"/>
            <a:ext cx="10045116" cy="1200329"/>
          </a:xfrm>
          <a:prstGeom prst="rect">
            <a:avLst/>
          </a:prstGeom>
          <a:noFill/>
        </p:spPr>
        <p:txBody>
          <a:bodyPr wrap="square" rtlCol="0">
            <a:spAutoFit/>
          </a:bodyPr>
          <a:lstStyle/>
          <a:p>
            <a:pPr marL="398463" indent="-398463"/>
            <a:r>
              <a:rPr lang="en-US" sz="2400" dirty="0"/>
              <a:t>4.  Spend a few design sessions trying to advance the ideas by building “Prototypes” (working models) of the idea.  Use real motors and components to wring out some details.  </a:t>
            </a:r>
          </a:p>
        </p:txBody>
      </p:sp>
      <p:sp>
        <p:nvSpPr>
          <p:cNvPr id="8" name="TextBox 7">
            <a:extLst>
              <a:ext uri="{FF2B5EF4-FFF2-40B4-BE49-F238E27FC236}">
                <a16:creationId xmlns:a16="http://schemas.microsoft.com/office/drawing/2014/main" id="{BA455162-AFA1-41C1-99E5-FF07EF4E69CC}"/>
              </a:ext>
            </a:extLst>
          </p:cNvPr>
          <p:cNvSpPr txBox="1"/>
          <p:nvPr/>
        </p:nvSpPr>
        <p:spPr>
          <a:xfrm>
            <a:off x="774855" y="5625244"/>
            <a:ext cx="10045116" cy="461665"/>
          </a:xfrm>
          <a:prstGeom prst="rect">
            <a:avLst/>
          </a:prstGeom>
          <a:noFill/>
        </p:spPr>
        <p:txBody>
          <a:bodyPr wrap="square" rtlCol="0">
            <a:spAutoFit/>
          </a:bodyPr>
          <a:lstStyle/>
          <a:p>
            <a:pPr marL="398463" indent="-398463"/>
            <a:r>
              <a:rPr lang="en-US" sz="2400" dirty="0"/>
              <a:t>5.  Examine the prototypes and select the ones that best solve the problems.</a:t>
            </a:r>
          </a:p>
        </p:txBody>
      </p:sp>
    </p:spTree>
    <p:extLst>
      <p:ext uri="{BB962C8B-B14F-4D97-AF65-F5344CB8AC3E}">
        <p14:creationId xmlns:p14="http://schemas.microsoft.com/office/powerpoint/2010/main" val="38178226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2636"/>
            <a:ext cx="8229600" cy="715962"/>
          </a:xfrm>
        </p:spPr>
        <p:txBody>
          <a:bodyPr>
            <a:normAutofit/>
          </a:bodyPr>
          <a:lstStyle/>
          <a:p>
            <a:r>
              <a:rPr lang="en-US" sz="3600" dirty="0">
                <a:solidFill>
                  <a:srgbClr val="FF0000"/>
                </a:solidFill>
              </a:rPr>
              <a:t>Brainstorming Sessions</a:t>
            </a:r>
          </a:p>
        </p:txBody>
      </p:sp>
      <p:sp>
        <p:nvSpPr>
          <p:cNvPr id="5" name="Content Placeholder 4"/>
          <p:cNvSpPr>
            <a:spLocks noGrp="1"/>
          </p:cNvSpPr>
          <p:nvPr>
            <p:ph idx="1"/>
          </p:nvPr>
        </p:nvSpPr>
        <p:spPr>
          <a:xfrm>
            <a:off x="1217458" y="1088739"/>
            <a:ext cx="9757084" cy="5267611"/>
          </a:xfrm>
        </p:spPr>
        <p:txBody>
          <a:bodyPr>
            <a:normAutofit lnSpcReduction="10000"/>
          </a:bodyPr>
          <a:lstStyle/>
          <a:p>
            <a:pPr>
              <a:spcBef>
                <a:spcPts val="1200"/>
              </a:spcBef>
            </a:pPr>
            <a:r>
              <a:rPr lang="en-US" sz="2400" dirty="0"/>
              <a:t>The entire team works together to develop a list of possible ideas to solve all the technical problems.</a:t>
            </a:r>
          </a:p>
          <a:p>
            <a:pPr lvl="1">
              <a:spcBef>
                <a:spcPts val="1200"/>
              </a:spcBef>
            </a:pPr>
            <a:r>
              <a:rPr lang="en-US" sz="2000" dirty="0"/>
              <a:t>The device (i.e. robot) will have multiple individual systems (drive system, ball collector, frisbee shooter, manipulator arm, etc.)</a:t>
            </a:r>
          </a:p>
          <a:p>
            <a:pPr lvl="1">
              <a:spcBef>
                <a:spcPts val="1200"/>
              </a:spcBef>
            </a:pPr>
            <a:r>
              <a:rPr lang="en-US" sz="2000" dirty="0"/>
              <a:t>There will likely be several possible solutions for each of the systems</a:t>
            </a:r>
          </a:p>
          <a:p>
            <a:pPr>
              <a:spcBef>
                <a:spcPts val="1200"/>
              </a:spcBef>
            </a:pPr>
            <a:r>
              <a:rPr lang="en-US" sz="2400" dirty="0"/>
              <a:t>No ideas are thrown out during the initial list-building process.  It is important to get a lot of ideas to consider…</a:t>
            </a:r>
          </a:p>
          <a:p>
            <a:pPr>
              <a:spcBef>
                <a:spcPts val="1200"/>
              </a:spcBef>
            </a:pPr>
            <a:r>
              <a:rPr lang="en-US" sz="2400" dirty="0"/>
              <a:t>The list is then assessed and debated to eliminate grossly unreasonable ideas (the team isn’t going to be able to work on every idea).</a:t>
            </a:r>
          </a:p>
          <a:p>
            <a:pPr>
              <a:spcBef>
                <a:spcPts val="1200"/>
              </a:spcBef>
            </a:pPr>
            <a:r>
              <a:rPr lang="en-US" sz="2400" dirty="0"/>
              <a:t>End the Brainstorming Process by assigning team members to Mock-up development tasks.  Target two team members per task (two heads are better than one) and you may not have a big enough team to have three or more members on each task.</a:t>
            </a:r>
            <a:endParaRPr lang="en-US" sz="2400" u="sng" dirty="0"/>
          </a:p>
        </p:txBody>
      </p:sp>
      <p:sp>
        <p:nvSpPr>
          <p:cNvPr id="2" name="Slide Number Placeholder 1"/>
          <p:cNvSpPr>
            <a:spLocks noGrp="1"/>
          </p:cNvSpPr>
          <p:nvPr>
            <p:ph type="sldNum" sz="quarter" idx="12"/>
          </p:nvPr>
        </p:nvSpPr>
        <p:spPr/>
        <p:txBody>
          <a:bodyPr/>
          <a:lstStyle/>
          <a:p>
            <a:fld id="{55FB5121-F867-4005-BDDA-5443F28459FE}" type="slidenum">
              <a:rPr lang="en-US" smtClean="0"/>
              <a:t>4</a:t>
            </a:fld>
            <a:endParaRPr lang="en-US"/>
          </a:p>
        </p:txBody>
      </p:sp>
    </p:spTree>
    <p:extLst>
      <p:ext uri="{BB962C8B-B14F-4D97-AF65-F5344CB8AC3E}">
        <p14:creationId xmlns:p14="http://schemas.microsoft.com/office/powerpoint/2010/main" val="28450767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2636"/>
            <a:ext cx="8229600" cy="715962"/>
          </a:xfrm>
        </p:spPr>
        <p:txBody>
          <a:bodyPr>
            <a:normAutofit/>
          </a:bodyPr>
          <a:lstStyle/>
          <a:p>
            <a:r>
              <a:rPr lang="en-US" sz="3600" dirty="0">
                <a:solidFill>
                  <a:srgbClr val="FF0000"/>
                </a:solidFill>
              </a:rPr>
              <a:t>Mock-ups</a:t>
            </a:r>
          </a:p>
        </p:txBody>
      </p:sp>
      <p:sp>
        <p:nvSpPr>
          <p:cNvPr id="5" name="Content Placeholder 4"/>
          <p:cNvSpPr>
            <a:spLocks noGrp="1"/>
          </p:cNvSpPr>
          <p:nvPr>
            <p:ph idx="1"/>
          </p:nvPr>
        </p:nvSpPr>
        <p:spPr>
          <a:xfrm>
            <a:off x="601930" y="944724"/>
            <a:ext cx="7438286" cy="5411627"/>
          </a:xfrm>
        </p:spPr>
        <p:txBody>
          <a:bodyPr>
            <a:normAutofit fontScale="77500" lnSpcReduction="20000"/>
          </a:bodyPr>
          <a:lstStyle/>
          <a:p>
            <a:pPr>
              <a:lnSpc>
                <a:spcPct val="120000"/>
              </a:lnSpc>
              <a:spcBef>
                <a:spcPts val="600"/>
              </a:spcBef>
            </a:pPr>
            <a:r>
              <a:rPr lang="en-US" dirty="0"/>
              <a:t>Semi-functioning devices</a:t>
            </a:r>
          </a:p>
          <a:p>
            <a:pPr lvl="1">
              <a:lnSpc>
                <a:spcPct val="120000"/>
              </a:lnSpc>
              <a:spcBef>
                <a:spcPts val="600"/>
              </a:spcBef>
            </a:pPr>
            <a:r>
              <a:rPr lang="en-US" dirty="0"/>
              <a:t>Could be devices that are </a:t>
            </a:r>
            <a:r>
              <a:rPr lang="en-US" u="sng" dirty="0"/>
              <a:t>manually</a:t>
            </a:r>
            <a:r>
              <a:rPr lang="en-US" dirty="0"/>
              <a:t> manipulated</a:t>
            </a:r>
          </a:p>
          <a:p>
            <a:pPr>
              <a:lnSpc>
                <a:spcPct val="120000"/>
              </a:lnSpc>
              <a:spcBef>
                <a:spcPts val="600"/>
              </a:spcBef>
            </a:pPr>
            <a:r>
              <a:rPr lang="en-US" dirty="0"/>
              <a:t>Used to see how things might fit together</a:t>
            </a:r>
          </a:p>
          <a:p>
            <a:pPr>
              <a:lnSpc>
                <a:spcPct val="120000"/>
              </a:lnSpc>
              <a:spcBef>
                <a:spcPts val="600"/>
              </a:spcBef>
            </a:pPr>
            <a:r>
              <a:rPr lang="en-US" dirty="0"/>
              <a:t>Built out of simple materials (e.g. wood) so they can be built </a:t>
            </a:r>
            <a:r>
              <a:rPr lang="en-US" u="sng" dirty="0"/>
              <a:t>quickly</a:t>
            </a:r>
          </a:p>
          <a:p>
            <a:pPr>
              <a:lnSpc>
                <a:spcPct val="120000"/>
              </a:lnSpc>
              <a:spcBef>
                <a:spcPts val="600"/>
              </a:spcBef>
            </a:pPr>
            <a:r>
              <a:rPr lang="en-US" dirty="0"/>
              <a:t>Could use SolidWorks during this phase of the design process if the team has the capability </a:t>
            </a:r>
          </a:p>
          <a:p>
            <a:pPr lvl="1">
              <a:lnSpc>
                <a:spcPct val="120000"/>
              </a:lnSpc>
              <a:spcBef>
                <a:spcPts val="600"/>
              </a:spcBef>
            </a:pPr>
            <a:r>
              <a:rPr lang="en-US" dirty="0"/>
              <a:t>Programmer needs to be very skilled so an accurate model can be “built” quickly</a:t>
            </a:r>
          </a:p>
          <a:p>
            <a:pPr lvl="1">
              <a:lnSpc>
                <a:spcPct val="120000"/>
              </a:lnSpc>
              <a:spcBef>
                <a:spcPts val="600"/>
              </a:spcBef>
            </a:pPr>
            <a:r>
              <a:rPr lang="en-US" dirty="0"/>
              <a:t>Difficult for designer to efficiently dictate design to a programmer (</a:t>
            </a:r>
            <a:r>
              <a:rPr lang="en-US" dirty="0" err="1"/>
              <a:t>kinda</a:t>
            </a:r>
            <a:r>
              <a:rPr lang="en-US" dirty="0"/>
              <a:t> has to be a one-on-one activity)</a:t>
            </a:r>
          </a:p>
          <a:p>
            <a:pPr lvl="1">
              <a:lnSpc>
                <a:spcPct val="120000"/>
              </a:lnSpc>
              <a:spcBef>
                <a:spcPts val="600"/>
              </a:spcBef>
            </a:pPr>
            <a:r>
              <a:rPr lang="en-US" dirty="0"/>
              <a:t>Real hardware is usually better – you don’t get as much out of building a “virtual” device…</a:t>
            </a:r>
          </a:p>
        </p:txBody>
      </p:sp>
      <p:sp>
        <p:nvSpPr>
          <p:cNvPr id="2" name="Slide Number Placeholder 1"/>
          <p:cNvSpPr>
            <a:spLocks noGrp="1"/>
          </p:cNvSpPr>
          <p:nvPr>
            <p:ph type="sldNum" sz="quarter" idx="12"/>
          </p:nvPr>
        </p:nvSpPr>
        <p:spPr/>
        <p:txBody>
          <a:bodyPr/>
          <a:lstStyle/>
          <a:p>
            <a:fld id="{55FB5121-F867-4005-BDDA-5443F28459FE}" type="slidenum">
              <a:rPr lang="en-US" smtClean="0"/>
              <a:t>5</a:t>
            </a:fld>
            <a:endParaRPr lang="en-US"/>
          </a:p>
        </p:txBody>
      </p:sp>
      <p:pic>
        <p:nvPicPr>
          <p:cNvPr id="6" name="Picture 4">
            <a:extLst>
              <a:ext uri="{FF2B5EF4-FFF2-40B4-BE49-F238E27FC236}">
                <a16:creationId xmlns:a16="http://schemas.microsoft.com/office/drawing/2014/main" id="{3169A33F-CD16-4A1F-B271-D28FD3697E4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268354" y="1952836"/>
            <a:ext cx="3289492" cy="2496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E05B5B24-E46C-4F17-91EB-3CA534A42700}"/>
              </a:ext>
            </a:extLst>
          </p:cNvPr>
          <p:cNvSpPr txBox="1"/>
          <p:nvPr/>
        </p:nvSpPr>
        <p:spPr>
          <a:xfrm>
            <a:off x="8435775" y="4581128"/>
            <a:ext cx="2844801" cy="923330"/>
          </a:xfrm>
          <a:prstGeom prst="rect">
            <a:avLst/>
          </a:prstGeom>
          <a:noFill/>
        </p:spPr>
        <p:txBody>
          <a:bodyPr wrap="square" rtlCol="0">
            <a:spAutoFit/>
          </a:bodyPr>
          <a:lstStyle/>
          <a:p>
            <a:pPr algn="ctr"/>
            <a:r>
              <a:rPr lang="en-US" dirty="0"/>
              <a:t>Wooden Mock-up of robot chassis used to investigate modular design concept</a:t>
            </a:r>
          </a:p>
        </p:txBody>
      </p:sp>
    </p:spTree>
    <p:extLst>
      <p:ext uri="{BB962C8B-B14F-4D97-AF65-F5344CB8AC3E}">
        <p14:creationId xmlns:p14="http://schemas.microsoft.com/office/powerpoint/2010/main" val="335220558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88640"/>
            <a:ext cx="8229600" cy="715962"/>
          </a:xfrm>
        </p:spPr>
        <p:txBody>
          <a:bodyPr>
            <a:normAutofit/>
          </a:bodyPr>
          <a:lstStyle/>
          <a:p>
            <a:r>
              <a:rPr lang="en-US" sz="3600" dirty="0">
                <a:solidFill>
                  <a:srgbClr val="FF0000"/>
                </a:solidFill>
              </a:rPr>
              <a:t>Prototypes</a:t>
            </a:r>
          </a:p>
        </p:txBody>
      </p:sp>
      <p:sp>
        <p:nvSpPr>
          <p:cNvPr id="5" name="Content Placeholder 4"/>
          <p:cNvSpPr>
            <a:spLocks noGrp="1"/>
          </p:cNvSpPr>
          <p:nvPr>
            <p:ph idx="1"/>
          </p:nvPr>
        </p:nvSpPr>
        <p:spPr>
          <a:xfrm>
            <a:off x="839416" y="1150592"/>
            <a:ext cx="6264696" cy="5122724"/>
          </a:xfrm>
        </p:spPr>
        <p:txBody>
          <a:bodyPr>
            <a:normAutofit fontScale="85000" lnSpcReduction="20000"/>
          </a:bodyPr>
          <a:lstStyle/>
          <a:p>
            <a:pPr>
              <a:spcBef>
                <a:spcPts val="1200"/>
              </a:spcBef>
            </a:pPr>
            <a:r>
              <a:rPr lang="en-US" sz="2800" dirty="0"/>
              <a:t>Functioning devices that use actual motors and maybe even sensors.</a:t>
            </a:r>
          </a:p>
          <a:p>
            <a:pPr>
              <a:spcBef>
                <a:spcPts val="1200"/>
              </a:spcBef>
            </a:pPr>
            <a:r>
              <a:rPr lang="en-US" sz="2800" dirty="0"/>
              <a:t>Controlled using manual switches instead of the computer and software (software development would take too long during this phase).</a:t>
            </a:r>
          </a:p>
          <a:p>
            <a:pPr>
              <a:spcBef>
                <a:spcPts val="1200"/>
              </a:spcBef>
            </a:pPr>
            <a:r>
              <a:rPr lang="en-US" sz="2800" dirty="0"/>
              <a:t>Used to verify ideas will actually be functional.</a:t>
            </a:r>
          </a:p>
          <a:p>
            <a:pPr>
              <a:spcBef>
                <a:spcPts val="1200"/>
              </a:spcBef>
            </a:pPr>
            <a:r>
              <a:rPr lang="en-US" sz="2800" dirty="0"/>
              <a:t>Once again, assembled using simple materials to they can be built quickly.</a:t>
            </a:r>
          </a:p>
          <a:p>
            <a:pPr lvl="1">
              <a:spcBef>
                <a:spcPts val="1200"/>
              </a:spcBef>
            </a:pPr>
            <a:r>
              <a:rPr lang="en-US" sz="2400" dirty="0"/>
              <a:t>Plastic</a:t>
            </a:r>
          </a:p>
          <a:p>
            <a:pPr lvl="1">
              <a:spcBef>
                <a:spcPts val="1200"/>
              </a:spcBef>
            </a:pPr>
            <a:r>
              <a:rPr lang="en-US" sz="2400" dirty="0"/>
              <a:t>Wood</a:t>
            </a:r>
          </a:p>
          <a:p>
            <a:pPr>
              <a:spcBef>
                <a:spcPts val="1200"/>
              </a:spcBef>
            </a:pPr>
            <a:r>
              <a:rPr lang="en-US" sz="2800" dirty="0"/>
              <a:t>Consider building high fidelity prototypes so they can be used in the production unit if schedule becomes an issue.</a:t>
            </a:r>
          </a:p>
          <a:p>
            <a:pPr marL="0" indent="0">
              <a:buNone/>
            </a:pPr>
            <a:endParaRPr lang="en-US" dirty="0"/>
          </a:p>
        </p:txBody>
      </p:sp>
      <p:sp>
        <p:nvSpPr>
          <p:cNvPr id="2" name="Slide Number Placeholder 1"/>
          <p:cNvSpPr>
            <a:spLocks noGrp="1"/>
          </p:cNvSpPr>
          <p:nvPr>
            <p:ph type="sldNum" sz="quarter" idx="12"/>
          </p:nvPr>
        </p:nvSpPr>
        <p:spPr/>
        <p:txBody>
          <a:bodyPr/>
          <a:lstStyle/>
          <a:p>
            <a:fld id="{55FB5121-F867-4005-BDDA-5443F28459FE}" type="slidenum">
              <a:rPr lang="en-US" smtClean="0"/>
              <a:t>6</a:t>
            </a:fld>
            <a:endParaRPr lang="en-US"/>
          </a:p>
        </p:txBody>
      </p:sp>
      <p:pic>
        <p:nvPicPr>
          <p:cNvPr id="6" name="Picture 2">
            <a:extLst>
              <a:ext uri="{FF2B5EF4-FFF2-40B4-BE49-F238E27FC236}">
                <a16:creationId xmlns:a16="http://schemas.microsoft.com/office/drawing/2014/main" id="{38291443-B5A1-4616-82CD-2B86FA6CC98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51449" y="1664804"/>
            <a:ext cx="4035478" cy="3026608"/>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F0CA4043-EBE4-4DE9-A377-C3E1E32698C1}"/>
              </a:ext>
            </a:extLst>
          </p:cNvPr>
          <p:cNvSpPr txBox="1"/>
          <p:nvPr/>
        </p:nvSpPr>
        <p:spPr>
          <a:xfrm>
            <a:off x="7551449" y="4833156"/>
            <a:ext cx="3801135" cy="646331"/>
          </a:xfrm>
          <a:prstGeom prst="rect">
            <a:avLst/>
          </a:prstGeom>
          <a:noFill/>
        </p:spPr>
        <p:txBody>
          <a:bodyPr wrap="square" rtlCol="0">
            <a:spAutoFit/>
          </a:bodyPr>
          <a:lstStyle/>
          <a:p>
            <a:pPr algn="ctr"/>
            <a:r>
              <a:rPr lang="en-US" dirty="0"/>
              <a:t>Functioning prototype of a robotic arm using actual drive motors</a:t>
            </a:r>
          </a:p>
        </p:txBody>
      </p:sp>
    </p:spTree>
    <p:extLst>
      <p:ext uri="{BB962C8B-B14F-4D97-AF65-F5344CB8AC3E}">
        <p14:creationId xmlns:p14="http://schemas.microsoft.com/office/powerpoint/2010/main" val="30227075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2636"/>
            <a:ext cx="8229600" cy="715962"/>
          </a:xfrm>
        </p:spPr>
        <p:txBody>
          <a:bodyPr>
            <a:normAutofit/>
          </a:bodyPr>
          <a:lstStyle/>
          <a:p>
            <a:r>
              <a:rPr lang="en-US" sz="3600" dirty="0">
                <a:solidFill>
                  <a:srgbClr val="FF0000"/>
                </a:solidFill>
              </a:rPr>
              <a:t>Production Unit</a:t>
            </a:r>
          </a:p>
        </p:txBody>
      </p:sp>
      <p:sp>
        <p:nvSpPr>
          <p:cNvPr id="5" name="Content Placeholder 4"/>
          <p:cNvSpPr>
            <a:spLocks noGrp="1"/>
          </p:cNvSpPr>
          <p:nvPr>
            <p:ph idx="1"/>
          </p:nvPr>
        </p:nvSpPr>
        <p:spPr>
          <a:xfrm>
            <a:off x="1019436" y="1088740"/>
            <a:ext cx="6444716" cy="5508611"/>
          </a:xfrm>
        </p:spPr>
        <p:txBody>
          <a:bodyPr>
            <a:normAutofit/>
          </a:bodyPr>
          <a:lstStyle/>
          <a:p>
            <a:pPr>
              <a:spcBef>
                <a:spcPts val="1200"/>
              </a:spcBef>
            </a:pPr>
            <a:r>
              <a:rPr lang="en-US" sz="2400" dirty="0"/>
              <a:t>The “final” product to be used in the competition</a:t>
            </a:r>
          </a:p>
          <a:p>
            <a:pPr>
              <a:spcBef>
                <a:spcPts val="1200"/>
              </a:spcBef>
            </a:pPr>
            <a:r>
              <a:rPr lang="en-US" sz="2400" dirty="0"/>
              <a:t>Components are based on prototype hardware</a:t>
            </a:r>
          </a:p>
          <a:p>
            <a:pPr>
              <a:spcBef>
                <a:spcPts val="1200"/>
              </a:spcBef>
            </a:pPr>
            <a:r>
              <a:rPr lang="en-US" sz="2400" dirty="0"/>
              <a:t>Final materials are used (e.g. metal)</a:t>
            </a:r>
          </a:p>
          <a:p>
            <a:pPr>
              <a:spcBef>
                <a:spcPts val="1200"/>
              </a:spcBef>
            </a:pPr>
            <a:r>
              <a:rPr lang="en-US" sz="2400" dirty="0"/>
              <a:t>Prototype </a:t>
            </a:r>
            <a:r>
              <a:rPr lang="en-US" sz="2400" u="sng" dirty="0"/>
              <a:t>parts</a:t>
            </a:r>
            <a:r>
              <a:rPr lang="en-US" sz="2400" dirty="0"/>
              <a:t> can be used in the production unit temporarily so testing can get underway as early as possible</a:t>
            </a:r>
          </a:p>
          <a:p>
            <a:pPr lvl="1">
              <a:spcBef>
                <a:spcPts val="1200"/>
              </a:spcBef>
            </a:pPr>
            <a:r>
              <a:rPr lang="en-US" sz="2000" dirty="0"/>
              <a:t>Final components and parts can be added as they become available</a:t>
            </a:r>
          </a:p>
          <a:p>
            <a:pPr>
              <a:spcBef>
                <a:spcPts val="1200"/>
              </a:spcBef>
            </a:pPr>
            <a:r>
              <a:rPr lang="en-US" sz="2400" dirty="0"/>
              <a:t>In a pinch, well built prototype </a:t>
            </a:r>
            <a:r>
              <a:rPr lang="en-US" sz="2400" u="sng" dirty="0"/>
              <a:t>devices</a:t>
            </a:r>
            <a:r>
              <a:rPr lang="en-US" sz="2400" dirty="0"/>
              <a:t> could be used if schedule is exhausted</a:t>
            </a:r>
          </a:p>
          <a:p>
            <a:pPr>
              <a:spcBef>
                <a:spcPts val="1200"/>
              </a:spcBef>
            </a:pPr>
            <a:endParaRPr lang="en-US" sz="2800" dirty="0"/>
          </a:p>
        </p:txBody>
      </p:sp>
      <p:sp>
        <p:nvSpPr>
          <p:cNvPr id="2" name="Slide Number Placeholder 1"/>
          <p:cNvSpPr>
            <a:spLocks noGrp="1"/>
          </p:cNvSpPr>
          <p:nvPr>
            <p:ph type="sldNum" sz="quarter" idx="12"/>
          </p:nvPr>
        </p:nvSpPr>
        <p:spPr/>
        <p:txBody>
          <a:bodyPr/>
          <a:lstStyle/>
          <a:p>
            <a:fld id="{55FB5121-F867-4005-BDDA-5443F28459FE}" type="slidenum">
              <a:rPr lang="en-US" smtClean="0"/>
              <a:t>7</a:t>
            </a:fld>
            <a:endParaRPr lang="en-US"/>
          </a:p>
        </p:txBody>
      </p:sp>
      <p:pic>
        <p:nvPicPr>
          <p:cNvPr id="6" name="Picture 5" descr="https://sphotos-b.xx.fbcdn.net/hphotos-ash4/383055_536372899735272_1354084237_n.jpg">
            <a:extLst>
              <a:ext uri="{FF2B5EF4-FFF2-40B4-BE49-F238E27FC236}">
                <a16:creationId xmlns:a16="http://schemas.microsoft.com/office/drawing/2014/main" id="{5BA3C21B-73C8-425E-9B0B-61692A230FB9}"/>
              </a:ext>
            </a:extLst>
          </p:cNvPr>
          <p:cNvPicPr/>
          <p:nvPr/>
        </p:nvPicPr>
        <p:blipFill rotWithShape="1">
          <a:blip r:embed="rId2" cstate="email">
            <a:extLst>
              <a:ext uri="{28A0092B-C50C-407E-A947-70E740481C1C}">
                <a14:useLocalDpi xmlns:a14="http://schemas.microsoft.com/office/drawing/2010/main"/>
              </a:ext>
            </a:extLst>
          </a:blip>
          <a:srcRect/>
          <a:stretch/>
        </p:blipFill>
        <p:spPr bwMode="auto">
          <a:xfrm>
            <a:off x="7994439" y="1628800"/>
            <a:ext cx="3578188" cy="36004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742440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5440" y="248534"/>
            <a:ext cx="9793088" cy="720080"/>
          </a:xfrm>
        </p:spPr>
        <p:txBody>
          <a:bodyPr>
            <a:normAutofit fontScale="90000"/>
          </a:bodyPr>
          <a:lstStyle/>
          <a:p>
            <a:r>
              <a:rPr lang="en-US" sz="3600" dirty="0">
                <a:solidFill>
                  <a:srgbClr val="FF0000"/>
                </a:solidFill>
              </a:rPr>
              <a:t>Example of the Development Process (6-week Project)</a:t>
            </a:r>
          </a:p>
        </p:txBody>
      </p:sp>
      <p:sp>
        <p:nvSpPr>
          <p:cNvPr id="5" name="TextBox 4"/>
          <p:cNvSpPr txBox="1"/>
          <p:nvPr/>
        </p:nvSpPr>
        <p:spPr>
          <a:xfrm>
            <a:off x="2438401" y="1311997"/>
            <a:ext cx="1582615" cy="646331"/>
          </a:xfrm>
          <a:prstGeom prst="rect">
            <a:avLst/>
          </a:prstGeom>
          <a:noFill/>
          <a:ln>
            <a:solidFill>
              <a:schemeClr val="tx1"/>
            </a:solidFill>
          </a:ln>
        </p:spPr>
        <p:txBody>
          <a:bodyPr wrap="square" rtlCol="0">
            <a:spAutoFit/>
          </a:bodyPr>
          <a:lstStyle/>
          <a:p>
            <a:r>
              <a:rPr lang="en-US" dirty="0"/>
              <a:t>Problem/Task Identified</a:t>
            </a:r>
          </a:p>
        </p:txBody>
      </p:sp>
      <p:sp>
        <p:nvSpPr>
          <p:cNvPr id="6" name="TextBox 5"/>
          <p:cNvSpPr txBox="1"/>
          <p:nvPr/>
        </p:nvSpPr>
        <p:spPr>
          <a:xfrm>
            <a:off x="4894386" y="1311996"/>
            <a:ext cx="1582615" cy="646331"/>
          </a:xfrm>
          <a:prstGeom prst="rect">
            <a:avLst/>
          </a:prstGeom>
          <a:noFill/>
          <a:ln>
            <a:solidFill>
              <a:schemeClr val="tx1"/>
            </a:solidFill>
          </a:ln>
        </p:spPr>
        <p:txBody>
          <a:bodyPr wrap="square" rtlCol="0">
            <a:spAutoFit/>
          </a:bodyPr>
          <a:lstStyle/>
          <a:p>
            <a:r>
              <a:rPr lang="en-US" dirty="0"/>
              <a:t>Problem/Task Studied</a:t>
            </a:r>
          </a:p>
        </p:txBody>
      </p:sp>
      <p:sp>
        <p:nvSpPr>
          <p:cNvPr id="7" name="TextBox 6"/>
          <p:cNvSpPr txBox="1"/>
          <p:nvPr/>
        </p:nvSpPr>
        <p:spPr>
          <a:xfrm>
            <a:off x="7332786" y="1304765"/>
            <a:ext cx="1582615" cy="646331"/>
          </a:xfrm>
          <a:prstGeom prst="rect">
            <a:avLst/>
          </a:prstGeom>
          <a:noFill/>
          <a:ln>
            <a:solidFill>
              <a:schemeClr val="tx1"/>
            </a:solidFill>
          </a:ln>
        </p:spPr>
        <p:txBody>
          <a:bodyPr wrap="square" rtlCol="0">
            <a:spAutoFit/>
          </a:bodyPr>
          <a:lstStyle/>
          <a:p>
            <a:r>
              <a:rPr lang="en-US" dirty="0"/>
              <a:t>Ideas Brainstormed</a:t>
            </a:r>
          </a:p>
        </p:txBody>
      </p:sp>
      <p:sp>
        <p:nvSpPr>
          <p:cNvPr id="8" name="TextBox 7"/>
          <p:cNvSpPr txBox="1"/>
          <p:nvPr/>
        </p:nvSpPr>
        <p:spPr>
          <a:xfrm>
            <a:off x="2453055" y="2759797"/>
            <a:ext cx="1582615" cy="923330"/>
          </a:xfrm>
          <a:prstGeom prst="rect">
            <a:avLst/>
          </a:prstGeom>
          <a:noFill/>
          <a:ln>
            <a:solidFill>
              <a:schemeClr val="tx1"/>
            </a:solidFill>
          </a:ln>
        </p:spPr>
        <p:txBody>
          <a:bodyPr wrap="square" rtlCol="0">
            <a:spAutoFit/>
          </a:bodyPr>
          <a:lstStyle/>
          <a:p>
            <a:r>
              <a:rPr lang="en-US" dirty="0"/>
              <a:t>Ideas with best potential identified</a:t>
            </a:r>
          </a:p>
        </p:txBody>
      </p:sp>
      <p:sp>
        <p:nvSpPr>
          <p:cNvPr id="9" name="TextBox 8"/>
          <p:cNvSpPr txBox="1"/>
          <p:nvPr/>
        </p:nvSpPr>
        <p:spPr>
          <a:xfrm>
            <a:off x="4724401" y="2759797"/>
            <a:ext cx="1582615" cy="646331"/>
          </a:xfrm>
          <a:prstGeom prst="rect">
            <a:avLst/>
          </a:prstGeom>
          <a:noFill/>
          <a:ln>
            <a:solidFill>
              <a:schemeClr val="tx1"/>
            </a:solidFill>
          </a:ln>
        </p:spPr>
        <p:txBody>
          <a:bodyPr wrap="square" rtlCol="0">
            <a:spAutoFit/>
          </a:bodyPr>
          <a:lstStyle/>
          <a:p>
            <a:r>
              <a:rPr lang="en-US" dirty="0"/>
              <a:t>Mock-ups Developed</a:t>
            </a:r>
          </a:p>
        </p:txBody>
      </p:sp>
      <p:sp>
        <p:nvSpPr>
          <p:cNvPr id="10" name="TextBox 9"/>
          <p:cNvSpPr txBox="1"/>
          <p:nvPr/>
        </p:nvSpPr>
        <p:spPr>
          <a:xfrm>
            <a:off x="7485186" y="2759797"/>
            <a:ext cx="1582615" cy="646331"/>
          </a:xfrm>
          <a:prstGeom prst="rect">
            <a:avLst/>
          </a:prstGeom>
          <a:noFill/>
          <a:ln>
            <a:solidFill>
              <a:schemeClr val="tx1"/>
            </a:solidFill>
          </a:ln>
        </p:spPr>
        <p:txBody>
          <a:bodyPr wrap="square" rtlCol="0">
            <a:spAutoFit/>
          </a:bodyPr>
          <a:lstStyle/>
          <a:p>
            <a:r>
              <a:rPr lang="en-US" dirty="0"/>
              <a:t>Prototypes Developed</a:t>
            </a:r>
          </a:p>
        </p:txBody>
      </p:sp>
      <p:sp>
        <p:nvSpPr>
          <p:cNvPr id="11" name="TextBox 10"/>
          <p:cNvSpPr txBox="1"/>
          <p:nvPr/>
        </p:nvSpPr>
        <p:spPr>
          <a:xfrm>
            <a:off x="6553201" y="2683597"/>
            <a:ext cx="838201" cy="307777"/>
          </a:xfrm>
          <a:prstGeom prst="rect">
            <a:avLst/>
          </a:prstGeom>
          <a:noFill/>
        </p:spPr>
        <p:txBody>
          <a:bodyPr wrap="square" rtlCol="0">
            <a:spAutoFit/>
          </a:bodyPr>
          <a:lstStyle/>
          <a:p>
            <a:r>
              <a:rPr lang="en-US" sz="1400" dirty="0"/>
              <a:t>Works</a:t>
            </a:r>
          </a:p>
        </p:txBody>
      </p:sp>
      <p:sp>
        <p:nvSpPr>
          <p:cNvPr id="12" name="TextBox 11"/>
          <p:cNvSpPr txBox="1"/>
          <p:nvPr/>
        </p:nvSpPr>
        <p:spPr>
          <a:xfrm>
            <a:off x="5600700" y="3758150"/>
            <a:ext cx="1371601" cy="307777"/>
          </a:xfrm>
          <a:prstGeom prst="rect">
            <a:avLst/>
          </a:prstGeom>
          <a:noFill/>
        </p:spPr>
        <p:txBody>
          <a:bodyPr wrap="square" rtlCol="0">
            <a:spAutoFit/>
          </a:bodyPr>
          <a:lstStyle/>
          <a:p>
            <a:r>
              <a:rPr lang="en-US" sz="1400" dirty="0"/>
              <a:t>Doesn’t Work</a:t>
            </a:r>
          </a:p>
        </p:txBody>
      </p:sp>
      <p:cxnSp>
        <p:nvCxnSpPr>
          <p:cNvPr id="14" name="Straight Arrow Connector 13"/>
          <p:cNvCxnSpPr/>
          <p:nvPr/>
        </p:nvCxnSpPr>
        <p:spPr>
          <a:xfrm>
            <a:off x="6307016" y="3140796"/>
            <a:ext cx="1178169"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043772" y="3750396"/>
            <a:ext cx="424082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0" idx="2"/>
          </p:cNvCxnSpPr>
          <p:nvPr/>
        </p:nvCxnSpPr>
        <p:spPr>
          <a:xfrm flipV="1">
            <a:off x="8276493" y="3406127"/>
            <a:ext cx="1" cy="3520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021015" y="1616796"/>
            <a:ext cx="87337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477000" y="1635161"/>
            <a:ext cx="87337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200399" y="2348880"/>
            <a:ext cx="0" cy="3824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200400" y="2377308"/>
            <a:ext cx="495300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2"/>
          </p:cNvCxnSpPr>
          <p:nvPr/>
        </p:nvCxnSpPr>
        <p:spPr>
          <a:xfrm>
            <a:off x="8124093" y="1951096"/>
            <a:ext cx="0" cy="4262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9" idx="1"/>
          </p:cNvCxnSpPr>
          <p:nvPr/>
        </p:nvCxnSpPr>
        <p:spPr>
          <a:xfrm>
            <a:off x="4021016" y="3077100"/>
            <a:ext cx="703385" cy="586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200399" y="4356548"/>
            <a:ext cx="0" cy="5400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9156340" y="2683597"/>
            <a:ext cx="720080" cy="307777"/>
          </a:xfrm>
          <a:prstGeom prst="rect">
            <a:avLst/>
          </a:prstGeom>
          <a:noFill/>
        </p:spPr>
        <p:txBody>
          <a:bodyPr wrap="square" rtlCol="0">
            <a:spAutoFit/>
          </a:bodyPr>
          <a:lstStyle/>
          <a:p>
            <a:r>
              <a:rPr lang="en-US" sz="1400" dirty="0"/>
              <a:t>Works</a:t>
            </a:r>
          </a:p>
        </p:txBody>
      </p:sp>
      <p:cxnSp>
        <p:nvCxnSpPr>
          <p:cNvPr id="40" name="Straight Connector 39"/>
          <p:cNvCxnSpPr/>
          <p:nvPr/>
        </p:nvCxnSpPr>
        <p:spPr>
          <a:xfrm>
            <a:off x="3171092" y="4356548"/>
            <a:ext cx="64533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624392" y="3077100"/>
            <a:ext cx="0" cy="130923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067800" y="3096408"/>
            <a:ext cx="55659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453054" y="4896609"/>
            <a:ext cx="1582615" cy="646331"/>
          </a:xfrm>
          <a:prstGeom prst="rect">
            <a:avLst/>
          </a:prstGeom>
          <a:noFill/>
          <a:ln>
            <a:solidFill>
              <a:schemeClr val="tx1"/>
            </a:solidFill>
          </a:ln>
        </p:spPr>
        <p:txBody>
          <a:bodyPr wrap="square" rtlCol="0">
            <a:spAutoFit/>
          </a:bodyPr>
          <a:lstStyle/>
          <a:p>
            <a:r>
              <a:rPr lang="en-US" dirty="0"/>
              <a:t>Production Unit</a:t>
            </a:r>
          </a:p>
        </p:txBody>
      </p:sp>
      <p:sp>
        <p:nvSpPr>
          <p:cNvPr id="49" name="TextBox 48"/>
          <p:cNvSpPr txBox="1"/>
          <p:nvPr/>
        </p:nvSpPr>
        <p:spPr>
          <a:xfrm>
            <a:off x="3995637" y="5661249"/>
            <a:ext cx="720080" cy="307777"/>
          </a:xfrm>
          <a:prstGeom prst="rect">
            <a:avLst/>
          </a:prstGeom>
          <a:noFill/>
        </p:spPr>
        <p:txBody>
          <a:bodyPr wrap="square" rtlCol="0">
            <a:spAutoFit/>
          </a:bodyPr>
          <a:lstStyle/>
          <a:p>
            <a:r>
              <a:rPr lang="en-US" sz="1400" dirty="0"/>
              <a:t>Tweak</a:t>
            </a:r>
          </a:p>
        </p:txBody>
      </p:sp>
      <p:sp>
        <p:nvSpPr>
          <p:cNvPr id="50" name="TextBox 49"/>
          <p:cNvSpPr txBox="1"/>
          <p:nvPr/>
        </p:nvSpPr>
        <p:spPr>
          <a:xfrm>
            <a:off x="4955669" y="4995328"/>
            <a:ext cx="645031" cy="369332"/>
          </a:xfrm>
          <a:prstGeom prst="rect">
            <a:avLst/>
          </a:prstGeom>
          <a:noFill/>
          <a:ln>
            <a:solidFill>
              <a:schemeClr val="tx1"/>
            </a:solidFill>
          </a:ln>
        </p:spPr>
        <p:txBody>
          <a:bodyPr wrap="square" rtlCol="0">
            <a:spAutoFit/>
          </a:bodyPr>
          <a:lstStyle/>
          <a:p>
            <a:pPr algn="ctr"/>
            <a:r>
              <a:rPr lang="en-US" dirty="0"/>
              <a:t>Test</a:t>
            </a:r>
          </a:p>
        </p:txBody>
      </p:sp>
      <p:cxnSp>
        <p:nvCxnSpPr>
          <p:cNvPr id="51" name="Straight Connector 50"/>
          <p:cNvCxnSpPr/>
          <p:nvPr/>
        </p:nvCxnSpPr>
        <p:spPr>
          <a:xfrm>
            <a:off x="3244361" y="6057292"/>
            <a:ext cx="2033823"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p:cNvCxnSpPr>
          <p:nvPr/>
        </p:nvCxnSpPr>
        <p:spPr>
          <a:xfrm flipV="1">
            <a:off x="3244361" y="5553236"/>
            <a:ext cx="0" cy="514353"/>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78183" y="5373216"/>
            <a:ext cx="0" cy="692632"/>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600700" y="5193196"/>
            <a:ext cx="876301"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456041" y="5003884"/>
            <a:ext cx="1221095" cy="369332"/>
          </a:xfrm>
          <a:prstGeom prst="rect">
            <a:avLst/>
          </a:prstGeom>
          <a:noFill/>
          <a:ln>
            <a:solidFill>
              <a:schemeClr val="tx1"/>
            </a:solidFill>
          </a:ln>
        </p:spPr>
        <p:txBody>
          <a:bodyPr wrap="square" rtlCol="0">
            <a:spAutoFit/>
          </a:bodyPr>
          <a:lstStyle/>
          <a:p>
            <a:pPr algn="ctr"/>
            <a:r>
              <a:rPr lang="en-US" dirty="0"/>
              <a:t>Practice</a:t>
            </a:r>
          </a:p>
        </p:txBody>
      </p:sp>
      <p:cxnSp>
        <p:nvCxnSpPr>
          <p:cNvPr id="61" name="Straight Arrow Connector 60"/>
          <p:cNvCxnSpPr/>
          <p:nvPr/>
        </p:nvCxnSpPr>
        <p:spPr>
          <a:xfrm>
            <a:off x="4045224" y="5193196"/>
            <a:ext cx="934652"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7680177" y="5193196"/>
            <a:ext cx="876301"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547314" y="4905165"/>
            <a:ext cx="1221095" cy="646331"/>
          </a:xfrm>
          <a:prstGeom prst="rect">
            <a:avLst/>
          </a:prstGeom>
          <a:noFill/>
          <a:ln>
            <a:solidFill>
              <a:schemeClr val="tx1"/>
            </a:solidFill>
          </a:ln>
        </p:spPr>
        <p:txBody>
          <a:bodyPr wrap="square" rtlCol="0">
            <a:spAutoFit/>
          </a:bodyPr>
          <a:lstStyle/>
          <a:p>
            <a:pPr algn="ctr"/>
            <a:r>
              <a:rPr lang="en-US" dirty="0"/>
              <a:t>Ready to Ship</a:t>
            </a:r>
          </a:p>
        </p:txBody>
      </p:sp>
      <p:sp>
        <p:nvSpPr>
          <p:cNvPr id="68" name="TextBox 67"/>
          <p:cNvSpPr txBox="1"/>
          <p:nvPr/>
        </p:nvSpPr>
        <p:spPr>
          <a:xfrm>
            <a:off x="4904956" y="4669396"/>
            <a:ext cx="780736" cy="307777"/>
          </a:xfrm>
          <a:prstGeom prst="rect">
            <a:avLst/>
          </a:prstGeom>
          <a:noFill/>
        </p:spPr>
        <p:txBody>
          <a:bodyPr wrap="square" rtlCol="0">
            <a:spAutoFit/>
          </a:bodyPr>
          <a:lstStyle/>
          <a:p>
            <a:r>
              <a:rPr lang="en-US" sz="1400" dirty="0"/>
              <a:t>Week 5</a:t>
            </a:r>
          </a:p>
        </p:txBody>
      </p:sp>
      <p:sp>
        <p:nvSpPr>
          <p:cNvPr id="69" name="TextBox 68"/>
          <p:cNvSpPr txBox="1"/>
          <p:nvPr/>
        </p:nvSpPr>
        <p:spPr>
          <a:xfrm>
            <a:off x="6647412" y="4669396"/>
            <a:ext cx="780736" cy="307777"/>
          </a:xfrm>
          <a:prstGeom prst="rect">
            <a:avLst/>
          </a:prstGeom>
          <a:noFill/>
        </p:spPr>
        <p:txBody>
          <a:bodyPr wrap="square" rtlCol="0">
            <a:spAutoFit/>
          </a:bodyPr>
          <a:lstStyle/>
          <a:p>
            <a:r>
              <a:rPr lang="en-US" sz="1400" dirty="0"/>
              <a:t>Week 6</a:t>
            </a:r>
          </a:p>
        </p:txBody>
      </p:sp>
      <p:sp>
        <p:nvSpPr>
          <p:cNvPr id="70" name="TextBox 69"/>
          <p:cNvSpPr txBox="1"/>
          <p:nvPr/>
        </p:nvSpPr>
        <p:spPr>
          <a:xfrm>
            <a:off x="2087230" y="2353922"/>
            <a:ext cx="780736" cy="307777"/>
          </a:xfrm>
          <a:prstGeom prst="rect">
            <a:avLst/>
          </a:prstGeom>
          <a:noFill/>
        </p:spPr>
        <p:txBody>
          <a:bodyPr wrap="square" rtlCol="0">
            <a:spAutoFit/>
          </a:bodyPr>
          <a:lstStyle/>
          <a:p>
            <a:r>
              <a:rPr lang="en-US" sz="1400" dirty="0"/>
              <a:t>Week 1</a:t>
            </a:r>
          </a:p>
        </p:txBody>
      </p:sp>
      <p:sp>
        <p:nvSpPr>
          <p:cNvPr id="71" name="TextBox 70"/>
          <p:cNvSpPr txBox="1"/>
          <p:nvPr/>
        </p:nvSpPr>
        <p:spPr>
          <a:xfrm>
            <a:off x="5099240" y="2456893"/>
            <a:ext cx="780736" cy="307777"/>
          </a:xfrm>
          <a:prstGeom prst="rect">
            <a:avLst/>
          </a:prstGeom>
          <a:noFill/>
        </p:spPr>
        <p:txBody>
          <a:bodyPr wrap="square" rtlCol="0">
            <a:spAutoFit/>
          </a:bodyPr>
          <a:lstStyle/>
          <a:p>
            <a:r>
              <a:rPr lang="en-US" sz="1400" dirty="0"/>
              <a:t>Week 2</a:t>
            </a:r>
          </a:p>
        </p:txBody>
      </p:sp>
      <p:sp>
        <p:nvSpPr>
          <p:cNvPr id="72" name="TextBox 71"/>
          <p:cNvSpPr txBox="1"/>
          <p:nvPr/>
        </p:nvSpPr>
        <p:spPr>
          <a:xfrm>
            <a:off x="1955540" y="4515507"/>
            <a:ext cx="1044116" cy="307777"/>
          </a:xfrm>
          <a:prstGeom prst="rect">
            <a:avLst/>
          </a:prstGeom>
          <a:noFill/>
        </p:spPr>
        <p:txBody>
          <a:bodyPr wrap="square" rtlCol="0">
            <a:spAutoFit/>
          </a:bodyPr>
          <a:lstStyle/>
          <a:p>
            <a:r>
              <a:rPr lang="en-US" sz="1400" dirty="0"/>
              <a:t>Week 3 &amp; 4</a:t>
            </a:r>
          </a:p>
        </p:txBody>
      </p:sp>
      <p:cxnSp>
        <p:nvCxnSpPr>
          <p:cNvPr id="73" name="Straight Connector 72"/>
          <p:cNvCxnSpPr/>
          <p:nvPr/>
        </p:nvCxnSpPr>
        <p:spPr>
          <a:xfrm flipV="1">
            <a:off x="5411924" y="3392996"/>
            <a:ext cx="1" cy="3520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55FB5121-F867-4005-BDDA-5443F28459FE}" type="slidenum">
              <a:rPr lang="en-US" smtClean="0"/>
              <a:t>8</a:t>
            </a:fld>
            <a:endParaRPr lang="en-US"/>
          </a:p>
        </p:txBody>
      </p:sp>
      <p:sp>
        <p:nvSpPr>
          <p:cNvPr id="44" name="TextBox 43">
            <a:extLst>
              <a:ext uri="{FF2B5EF4-FFF2-40B4-BE49-F238E27FC236}">
                <a16:creationId xmlns:a16="http://schemas.microsoft.com/office/drawing/2014/main" id="{7A539E5B-D3DC-4B71-89E3-ED3BD2D02E76}"/>
              </a:ext>
            </a:extLst>
          </p:cNvPr>
          <p:cNvSpPr txBox="1"/>
          <p:nvPr/>
        </p:nvSpPr>
        <p:spPr>
          <a:xfrm>
            <a:off x="7835544" y="2456892"/>
            <a:ext cx="780736" cy="307777"/>
          </a:xfrm>
          <a:prstGeom prst="rect">
            <a:avLst/>
          </a:prstGeom>
          <a:noFill/>
        </p:spPr>
        <p:txBody>
          <a:bodyPr wrap="square" rtlCol="0">
            <a:spAutoFit/>
          </a:bodyPr>
          <a:lstStyle/>
          <a:p>
            <a:r>
              <a:rPr lang="en-US" sz="1400" dirty="0"/>
              <a:t>Week 2</a:t>
            </a:r>
          </a:p>
        </p:txBody>
      </p:sp>
      <p:sp>
        <p:nvSpPr>
          <p:cNvPr id="46" name="TextBox 45">
            <a:extLst>
              <a:ext uri="{FF2B5EF4-FFF2-40B4-BE49-F238E27FC236}">
                <a16:creationId xmlns:a16="http://schemas.microsoft.com/office/drawing/2014/main" id="{CC4A6FF0-79F8-433A-A4F7-F0E7830E08AE}"/>
              </a:ext>
            </a:extLst>
          </p:cNvPr>
          <p:cNvSpPr txBox="1"/>
          <p:nvPr/>
        </p:nvSpPr>
        <p:spPr>
          <a:xfrm>
            <a:off x="2810031" y="988712"/>
            <a:ext cx="780736" cy="307777"/>
          </a:xfrm>
          <a:prstGeom prst="rect">
            <a:avLst/>
          </a:prstGeom>
          <a:noFill/>
        </p:spPr>
        <p:txBody>
          <a:bodyPr wrap="square" rtlCol="0">
            <a:spAutoFit/>
          </a:bodyPr>
          <a:lstStyle/>
          <a:p>
            <a:r>
              <a:rPr lang="en-US" sz="1400" dirty="0"/>
              <a:t>Week 1</a:t>
            </a:r>
          </a:p>
        </p:txBody>
      </p:sp>
      <p:sp>
        <p:nvSpPr>
          <p:cNvPr id="47" name="TextBox 46">
            <a:extLst>
              <a:ext uri="{FF2B5EF4-FFF2-40B4-BE49-F238E27FC236}">
                <a16:creationId xmlns:a16="http://schemas.microsoft.com/office/drawing/2014/main" id="{12D87FAC-2222-4B8D-AD42-5A278B52CEB9}"/>
              </a:ext>
            </a:extLst>
          </p:cNvPr>
          <p:cNvSpPr txBox="1"/>
          <p:nvPr/>
        </p:nvSpPr>
        <p:spPr>
          <a:xfrm>
            <a:off x="5295324" y="971900"/>
            <a:ext cx="780736" cy="307777"/>
          </a:xfrm>
          <a:prstGeom prst="rect">
            <a:avLst/>
          </a:prstGeom>
          <a:noFill/>
        </p:spPr>
        <p:txBody>
          <a:bodyPr wrap="square" rtlCol="0">
            <a:spAutoFit/>
          </a:bodyPr>
          <a:lstStyle/>
          <a:p>
            <a:r>
              <a:rPr lang="en-US" sz="1400" dirty="0"/>
              <a:t>Week 1</a:t>
            </a:r>
          </a:p>
        </p:txBody>
      </p:sp>
      <p:sp>
        <p:nvSpPr>
          <p:cNvPr id="52" name="TextBox 51">
            <a:extLst>
              <a:ext uri="{FF2B5EF4-FFF2-40B4-BE49-F238E27FC236}">
                <a16:creationId xmlns:a16="http://schemas.microsoft.com/office/drawing/2014/main" id="{FD89956E-D954-4D43-B50A-11955D105350}"/>
              </a:ext>
            </a:extLst>
          </p:cNvPr>
          <p:cNvSpPr txBox="1"/>
          <p:nvPr/>
        </p:nvSpPr>
        <p:spPr>
          <a:xfrm>
            <a:off x="7820499" y="958430"/>
            <a:ext cx="780736" cy="307777"/>
          </a:xfrm>
          <a:prstGeom prst="rect">
            <a:avLst/>
          </a:prstGeom>
          <a:noFill/>
        </p:spPr>
        <p:txBody>
          <a:bodyPr wrap="square" rtlCol="0">
            <a:spAutoFit/>
          </a:bodyPr>
          <a:lstStyle/>
          <a:p>
            <a:r>
              <a:rPr lang="en-US" sz="1400" dirty="0"/>
              <a:t>Week 1</a:t>
            </a:r>
          </a:p>
        </p:txBody>
      </p:sp>
      <p:sp>
        <p:nvSpPr>
          <p:cNvPr id="54" name="TextBox 53">
            <a:extLst>
              <a:ext uri="{FF2B5EF4-FFF2-40B4-BE49-F238E27FC236}">
                <a16:creationId xmlns:a16="http://schemas.microsoft.com/office/drawing/2014/main" id="{4DE4CCB6-7520-465C-9C4C-8CCA487D81A0}"/>
              </a:ext>
            </a:extLst>
          </p:cNvPr>
          <p:cNvSpPr txBox="1"/>
          <p:nvPr/>
        </p:nvSpPr>
        <p:spPr>
          <a:xfrm>
            <a:off x="6029459" y="5899570"/>
            <a:ext cx="5253625" cy="523220"/>
          </a:xfrm>
          <a:prstGeom prst="rect">
            <a:avLst/>
          </a:prstGeom>
          <a:noFill/>
        </p:spPr>
        <p:txBody>
          <a:bodyPr wrap="square" rtlCol="0">
            <a:spAutoFit/>
          </a:bodyPr>
          <a:lstStyle/>
          <a:p>
            <a:r>
              <a:rPr lang="en-US" sz="1400" dirty="0"/>
              <a:t>Note: Weeks 3 &amp; 4 will likely extend into week 5, but don’t put that in the initial plan because doing so will ensure happens…</a:t>
            </a:r>
          </a:p>
        </p:txBody>
      </p:sp>
    </p:spTree>
    <p:extLst>
      <p:ext uri="{BB962C8B-B14F-4D97-AF65-F5344CB8AC3E}">
        <p14:creationId xmlns:p14="http://schemas.microsoft.com/office/powerpoint/2010/main" val="81711451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636"/>
            <a:ext cx="8229600" cy="670086"/>
          </a:xfrm>
        </p:spPr>
        <p:txBody>
          <a:bodyPr>
            <a:normAutofit/>
          </a:bodyPr>
          <a:lstStyle/>
          <a:p>
            <a:r>
              <a:rPr lang="en-US" sz="3600" dirty="0">
                <a:solidFill>
                  <a:srgbClr val="FF0000"/>
                </a:solidFill>
              </a:rPr>
              <a:t>Key Points to Remember</a:t>
            </a:r>
          </a:p>
        </p:txBody>
      </p:sp>
      <p:sp>
        <p:nvSpPr>
          <p:cNvPr id="3" name="Content Placeholder 2"/>
          <p:cNvSpPr>
            <a:spLocks noGrp="1"/>
          </p:cNvSpPr>
          <p:nvPr>
            <p:ph idx="1"/>
          </p:nvPr>
        </p:nvSpPr>
        <p:spPr>
          <a:xfrm>
            <a:off x="1163452" y="1099281"/>
            <a:ext cx="9021688" cy="2437731"/>
          </a:xfrm>
        </p:spPr>
        <p:txBody>
          <a:bodyPr>
            <a:normAutofit lnSpcReduction="10000"/>
          </a:bodyPr>
          <a:lstStyle/>
          <a:p>
            <a:r>
              <a:rPr lang="en-US" sz="2800" dirty="0"/>
              <a:t>Assess and Design as QUICKLY as possible</a:t>
            </a:r>
            <a:endParaRPr lang="en-US" sz="2800" u="sng" dirty="0"/>
          </a:p>
          <a:p>
            <a:pPr lvl="1"/>
            <a:r>
              <a:rPr lang="en-US" sz="2400" dirty="0"/>
              <a:t>Use the internet to research ideas</a:t>
            </a:r>
            <a:endParaRPr lang="en-US" sz="2000" dirty="0"/>
          </a:p>
          <a:p>
            <a:pPr lvl="1"/>
            <a:r>
              <a:rPr lang="en-US" sz="2400" dirty="0"/>
              <a:t>Mock-ups and prototypes can take a little time, but the can be very helpful in identifying feasible solutions</a:t>
            </a:r>
          </a:p>
          <a:p>
            <a:pPr lvl="2">
              <a:buFont typeface="Courier New" pitchFamily="49" charset="0"/>
              <a:buChar char="o"/>
            </a:pPr>
            <a:r>
              <a:rPr lang="en-US" sz="2000" dirty="0"/>
              <a:t>Trying “something” can help get your creative juices flowing</a:t>
            </a:r>
          </a:p>
          <a:p>
            <a:pPr lvl="2">
              <a:buFont typeface="Courier New" pitchFamily="49" charset="0"/>
              <a:buChar char="o"/>
            </a:pPr>
            <a:r>
              <a:rPr lang="en-US" sz="2000" dirty="0"/>
              <a:t>Mock-ups and prototypes must be built quickly using easy to use materials </a:t>
            </a:r>
          </a:p>
        </p:txBody>
      </p:sp>
      <p:sp>
        <p:nvSpPr>
          <p:cNvPr id="4" name="Slide Number Placeholder 3"/>
          <p:cNvSpPr>
            <a:spLocks noGrp="1"/>
          </p:cNvSpPr>
          <p:nvPr>
            <p:ph type="sldNum" sz="quarter" idx="12"/>
          </p:nvPr>
        </p:nvSpPr>
        <p:spPr/>
        <p:txBody>
          <a:bodyPr/>
          <a:lstStyle/>
          <a:p>
            <a:fld id="{55FB5121-F867-4005-BDDA-5443F28459FE}" type="slidenum">
              <a:rPr lang="en-US" smtClean="0"/>
              <a:t>9</a:t>
            </a:fld>
            <a:endParaRPr lang="en-US"/>
          </a:p>
        </p:txBody>
      </p:sp>
      <p:sp>
        <p:nvSpPr>
          <p:cNvPr id="5" name="Content Placeholder 2"/>
          <p:cNvSpPr txBox="1">
            <a:spLocks/>
          </p:cNvSpPr>
          <p:nvPr/>
        </p:nvSpPr>
        <p:spPr>
          <a:xfrm>
            <a:off x="1163452" y="3668297"/>
            <a:ext cx="9685076" cy="260501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Don’t waste time building “high quality” parts for mock-ups or prototypes</a:t>
            </a:r>
          </a:p>
          <a:p>
            <a:pPr lvl="1"/>
            <a:r>
              <a:rPr lang="en-US" sz="2400" dirty="0"/>
              <a:t>A had cut wooden disk can be made quicker than one that is machined out of aluminum.  The wooden disk is probably enough to prove the idea will work</a:t>
            </a:r>
          </a:p>
          <a:p>
            <a:pPr lvl="1"/>
            <a:r>
              <a:rPr lang="en-US" sz="2400" dirty="0"/>
              <a:t>Wood beams screwed together with wood screws can be modified quicker than aluminum beams that have drilled and tapped holes</a:t>
            </a:r>
          </a:p>
        </p:txBody>
      </p:sp>
    </p:spTree>
    <p:extLst>
      <p:ext uri="{BB962C8B-B14F-4D97-AF65-F5344CB8AC3E}">
        <p14:creationId xmlns:p14="http://schemas.microsoft.com/office/powerpoint/2010/main" val="301138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1072</Words>
  <Application>Microsoft Office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Office Theme</vt:lpstr>
      <vt:lpstr>Robotics Converting Ideas into Real Hardware - QUICKLY</vt:lpstr>
      <vt:lpstr>PowerPoint Presentation</vt:lpstr>
      <vt:lpstr>PowerPoint Presentation</vt:lpstr>
      <vt:lpstr>Brainstorming Sessions</vt:lpstr>
      <vt:lpstr>Mock-ups</vt:lpstr>
      <vt:lpstr>Prototypes</vt:lpstr>
      <vt:lpstr>Production Unit</vt:lpstr>
      <vt:lpstr>Example of the Development Process (6-week Project)</vt:lpstr>
      <vt:lpstr>Key Points to Remember</vt:lpstr>
      <vt:lpstr>Key Points to Remember</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Moch-ups, Prototypes, and Production Units</dc:title>
  <dc:creator>Eberspeaker, Philip J. (WFF-8100)</dc:creator>
  <cp:lastModifiedBy>Philip Eberspeaker</cp:lastModifiedBy>
  <cp:revision>33</cp:revision>
  <dcterms:created xsi:type="dcterms:W3CDTF">2012-05-14T15:51:47Z</dcterms:created>
  <dcterms:modified xsi:type="dcterms:W3CDTF">2018-09-05T23:41:58Z</dcterms:modified>
</cp:coreProperties>
</file>